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78" r:id="rId4"/>
    <p:sldId id="280" r:id="rId5"/>
    <p:sldId id="258" r:id="rId6"/>
    <p:sldId id="259" r:id="rId7"/>
    <p:sldId id="263" r:id="rId8"/>
    <p:sldId id="264" r:id="rId9"/>
    <p:sldId id="266" r:id="rId10"/>
    <p:sldId id="260" r:id="rId11"/>
    <p:sldId id="279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E89F1-6CED-4558-A369-BAB19B2F0D82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A887C-CF9C-4D87-B445-948190A57D8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D1147-2B7F-47D4-AF4E-89533B7DE296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34D85-C000-4ED8-ADEF-7762A1C416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34D85-C000-4ED8-ADEF-7762A1C416C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34D85-C000-4ED8-ADEF-7762A1C416C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34D85-C000-4ED8-ADEF-7762A1C416C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34D85-C000-4ED8-ADEF-7762A1C416C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34D85-C000-4ED8-ADEF-7762A1C416C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34D85-C000-4ED8-ADEF-7762A1C416C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9963B-0BED-4533-B6FB-E2651BEF507E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080E6-631D-49F8-AC5D-17793ABE80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9963B-0BED-4533-B6FB-E2651BEF507E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080E6-631D-49F8-AC5D-17793ABE8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9963B-0BED-4533-B6FB-E2651BEF507E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080E6-631D-49F8-AC5D-17793ABE8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9963B-0BED-4533-B6FB-E2651BEF507E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080E6-631D-49F8-AC5D-17793ABE8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9963B-0BED-4533-B6FB-E2651BEF507E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080E6-631D-49F8-AC5D-17793ABE80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9963B-0BED-4533-B6FB-E2651BEF507E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080E6-631D-49F8-AC5D-17793ABE8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9963B-0BED-4533-B6FB-E2651BEF507E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080E6-631D-49F8-AC5D-17793ABE8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9963B-0BED-4533-B6FB-E2651BEF507E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080E6-631D-49F8-AC5D-17793ABE8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9963B-0BED-4533-B6FB-E2651BEF507E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080E6-631D-49F8-AC5D-17793ABE80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9963B-0BED-4533-B6FB-E2651BEF507E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080E6-631D-49F8-AC5D-17793ABE8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9963B-0BED-4533-B6FB-E2651BEF507E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080E6-631D-49F8-AC5D-17793ABE80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D9963B-0BED-4533-B6FB-E2651BEF507E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32080E6-631D-49F8-AC5D-17793ABE80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ГБОУ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ДОД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Центр внешкольной работы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Фрунзенского района Санкт-Петербурга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747288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2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</a:p>
          <a:p>
            <a:pPr algn="ctr"/>
            <a:r>
              <a:rPr lang="ru-RU" sz="2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конструктивного поведения</a:t>
            </a:r>
            <a:endParaRPr lang="ru-RU" sz="24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5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материалы подготовлены </a:t>
            </a:r>
          </a:p>
          <a:p>
            <a:pPr algn="r"/>
            <a:r>
              <a:rPr lang="ru-RU" sz="5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Корчугановой</a:t>
            </a:r>
            <a:r>
              <a:rPr lang="ru-RU" sz="5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Ириной Павловной, </a:t>
            </a:r>
          </a:p>
          <a:p>
            <a:pPr algn="r"/>
            <a:r>
              <a:rPr lang="ru-RU" sz="5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методистом </a:t>
            </a:r>
            <a:r>
              <a:rPr lang="ru-RU" sz="5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</a:t>
            </a:r>
            <a:r>
              <a:rPr lang="ru-RU" sz="5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ДОД</a:t>
            </a:r>
            <a:r>
              <a:rPr lang="ru-RU" sz="5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ЦВР</a:t>
            </a:r>
            <a:r>
              <a:rPr lang="ru-RU" sz="5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Фрунзенского района</a:t>
            </a:r>
          </a:p>
          <a:p>
            <a:pPr algn="ctr"/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Санкт-Петербург</a:t>
            </a:r>
          </a:p>
          <a:p>
            <a:pPr algn="ctr"/>
            <a:r>
              <a:rPr lang="ru-RU" sz="5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endParaRPr lang="ru-RU" sz="5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User\Рабочий стол\smile_15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1988840"/>
            <a:ext cx="510547" cy="612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Возможные способы разрешения спорных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или конфликтных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ситуаций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Типология стилей поведения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12000" contrast="44000"/>
          </a:blip>
          <a:srcRect/>
          <a:stretch>
            <a:fillRect/>
          </a:stretch>
        </p:blipFill>
        <p:spPr>
          <a:xfrm>
            <a:off x="1043608" y="1556792"/>
            <a:ext cx="7920880" cy="4968552"/>
          </a:xfrm>
          <a:noFill/>
          <a:ln/>
        </p:spPr>
      </p:pic>
      <p:pic>
        <p:nvPicPr>
          <p:cNvPr id="5" name="Picture 2" descr="C:\Documents and Settings\User\Рабочий стол\smile_15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404664"/>
            <a:ext cx="576064" cy="691276"/>
          </a:xfrm>
          <a:prstGeom prst="rect">
            <a:avLst/>
          </a:prstGeom>
          <a:noFill/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>
            <a:lum bright="12000" contrast="44000"/>
          </a:blip>
          <a:srcRect/>
          <a:stretch>
            <a:fillRect/>
          </a:stretch>
        </p:blipFill>
        <p:spPr>
          <a:xfrm>
            <a:off x="1196008" y="1709192"/>
            <a:ext cx="7920880" cy="4968552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33968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Методами </a:t>
            </a:r>
            <a:r>
              <a:rPr lang="ru-RU" sz="2800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(инструментами) </a:t>
            </a:r>
            <a:r>
              <a:rPr lang="ru-RU" sz="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разрешения конфликтной ситуации, при желании,  может </a:t>
            </a:r>
          </a:p>
          <a:p>
            <a:pPr algn="ctr">
              <a:buFont typeface="Wingdings" pitchFamily="2" charset="2"/>
              <a:buNone/>
            </a:pPr>
            <a:r>
              <a:rPr lang="ru-RU" sz="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овладеть каждый!  </a:t>
            </a:r>
          </a:p>
          <a:p>
            <a:pPr algn="ctr">
              <a:buFont typeface="Wingdings" pitchFamily="2" charset="2"/>
              <a:buNone/>
            </a:pPr>
            <a:endParaRPr lang="ru-RU" sz="28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Методы разрешения конфликтной ситуации помогают приблизиться к решению проблемы любого типа: </a:t>
            </a:r>
          </a:p>
          <a:p>
            <a:pPr algn="ctr">
              <a:buFont typeface="Wingdings" pitchFamily="2" charset="2"/>
              <a:buNone/>
            </a:pPr>
            <a:r>
              <a:rPr lang="ru-RU" sz="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как внутреннего конфликта, так и конфликта с окружающими людьми</a:t>
            </a:r>
          </a:p>
          <a:p>
            <a:endParaRPr lang="ru-RU" dirty="0"/>
          </a:p>
        </p:txBody>
      </p:sp>
      <p:pic>
        <p:nvPicPr>
          <p:cNvPr id="4" name="Picture 2" descr="C:\Documents and Settings\User\Рабочий стол\smile_1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2032046"/>
            <a:ext cx="504056" cy="6048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1920" y="404664"/>
            <a:ext cx="4536504" cy="619268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Процесс начинается с рассмотрения главного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источника  конфликта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его истиной причины, а не последующих за ним событий</a:t>
            </a:r>
          </a:p>
          <a:p>
            <a:pPr algn="just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Вам приходится разрешать  сразу  несколько конфликтных ситуаций одновременно, необходимо установить приоритеты</a:t>
            </a:r>
          </a:p>
          <a:p>
            <a:pPr algn="just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Только после этого можно перейти к поиску соответствующего решения </a:t>
            </a:r>
          </a:p>
          <a:p>
            <a:pPr algn="just"/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 descr="C:\Documents and Settings\User\Рабочий стол\2Q3rKTZL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596347"/>
            <a:ext cx="2808312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92696"/>
            <a:ext cx="7498080" cy="115212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Функциональные и </a:t>
            </a:r>
            <a:r>
              <a:rPr lang="ru-RU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дисфункциональные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последствия конфликтов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132856"/>
            <a:ext cx="7674056" cy="4115544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Arial" charset="0"/>
              </a:rPr>
              <a:t>В зависимости от эффективности управления конфликтами их последствия могут быть положительными </a:t>
            </a:r>
            <a:r>
              <a:rPr lang="ru-RU" sz="2800" i="1" dirty="0" smtClean="0">
                <a:solidFill>
                  <a:srgbClr val="660033"/>
                </a:solidFill>
                <a:latin typeface="Times New Roman" pitchFamily="18" charset="0"/>
                <a:cs typeface="Arial" charset="0"/>
              </a:rPr>
              <a:t>(функциональными)</a:t>
            </a:r>
            <a:r>
              <a:rPr lang="ru-RU" i="1" dirty="0" smtClean="0">
                <a:solidFill>
                  <a:srgbClr val="660033"/>
                </a:solidFill>
                <a:latin typeface="Times New Roman" pitchFamily="18" charset="0"/>
                <a:cs typeface="Arial" charset="0"/>
              </a:rPr>
              <a:t> </a:t>
            </a:r>
            <a:endParaRPr lang="ru-RU" i="1" dirty="0" smtClean="0">
              <a:solidFill>
                <a:srgbClr val="660033"/>
              </a:solidFill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Arial" charset="0"/>
              </a:rPr>
              <a:t>или отрицательными </a:t>
            </a:r>
            <a:r>
              <a:rPr lang="ru-RU" sz="2800" i="1" dirty="0" smtClean="0">
                <a:solidFill>
                  <a:srgbClr val="660033"/>
                </a:solidFill>
                <a:latin typeface="Times New Roman" pitchFamily="18" charset="0"/>
                <a:cs typeface="Arial" charset="0"/>
              </a:rPr>
              <a:t>(</a:t>
            </a:r>
            <a:r>
              <a:rPr lang="ru-RU" sz="2800" i="1" dirty="0" err="1" smtClean="0">
                <a:solidFill>
                  <a:srgbClr val="660033"/>
                </a:solidFill>
                <a:latin typeface="Times New Roman" pitchFamily="18" charset="0"/>
                <a:cs typeface="Arial" charset="0"/>
              </a:rPr>
              <a:t>дисфункциональными</a:t>
            </a:r>
            <a:r>
              <a:rPr lang="ru-RU" sz="2800" i="1" dirty="0" smtClean="0">
                <a:solidFill>
                  <a:srgbClr val="660033"/>
                </a:solidFill>
                <a:latin typeface="Times New Roman" pitchFamily="18" charset="0"/>
                <a:cs typeface="Arial" charset="0"/>
              </a:rPr>
              <a:t>)</a:t>
            </a:r>
            <a:endParaRPr lang="ru-RU" sz="2800" i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Функциональные и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дисфункциональные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последствия конфликтов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800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функциональным последствиям конфликтов относят: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объединение людей, причастных к решению проблемы;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возможность сотрудничества в других сферах и делах;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ослабление синдрома покорности, стимулирование высказывания собственных идей, отличных от мнения руководства  (или старших),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собственного мнения;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принятие лучшего решения путем учета большего количества мнений;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временная разрядка, отдаление других конфликтов, безопасный выход эмоций;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внимание к другим сторонам проблемы, которые нуждаются в более пристальном рассмотрении и детальной проработке;</a:t>
            </a:r>
          </a:p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стимулирование процессов самосознания, 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расстановка приоритетов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Дисфункциональные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последствия конфликтов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подрыв доверия друг к другу (в семье, коллективе, организации), внесение разобщенности, снижение степени сотрудничества и взаимодействия, искаженное восприятие действительности;</a:t>
            </a:r>
          </a:p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одностороннее признание своих целей позитивными, а чужих — негативными;</a:t>
            </a:r>
          </a:p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углубление и расширение конфликта, разрушение отношений;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достижение победы любой ценой за счет снижения возможности реального решения конфликта;</a:t>
            </a:r>
          </a:p>
          <a:p>
            <a:pPr algn="just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угроза личностным интересам и потребностям участников конфликта;</a:t>
            </a:r>
          </a:p>
          <a:p>
            <a:pPr algn="just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текучесть кадров в организации, снижение производительности труда, неудовлетворенность межличностными отношениями, действиями руководства или коллег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6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Педагогу, для успешного выполнения своих профессиональных функций при решении конфликтных ситуаций необходимо учитывать такие сложные состояния взаимодействия, </a:t>
            </a:r>
          </a:p>
          <a:p>
            <a:pPr algn="just"/>
            <a:r>
              <a:rPr lang="ru-RU" sz="26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как противоречия и напряжения, принимать во внимание различия в позициях и интересах участников совместной деятельности, уметь предотвращать столкновения и эффективно управлять ими</a:t>
            </a:r>
            <a:r>
              <a:rPr lang="ru-RU" sz="26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dirty="0" smtClean="0">
              <a:solidFill>
                <a:srgbClr val="660033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Педагогу, для успешного выполнения своих профессиональных функций при решении конфликтных ситуаций необходимо учитывать такие сложные состояния взаимодействия, </a:t>
            </a:r>
          </a:p>
          <a:p>
            <a:pPr algn="just"/>
            <a:r>
              <a:rPr lang="ru-RU" sz="24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как противоречия и напряжения, принимать во внимание различия в позициях и интересах участников совместной деятельности, уметь предотвращать столкновения и эффективно управлять ими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24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7848872" cy="136815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</a:rPr>
              <a:t>Часто дети не располагают опытом, необходимым для разрешения сложных противоречивых ситуаций </a:t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>Им ещё только предстоит сформировать конструктивные  формы поведения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/>
          <a:lstStyle/>
          <a:p>
            <a:r>
              <a:rPr lang="ru-RU" sz="28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Использование позитивной и конструктивной роли конфликта открывает новые возможности в личностном развитии отдельных участников столкновения,</a:t>
            </a:r>
            <a:r>
              <a:rPr lang="ru-RU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собственном совершенствовании, повышении эффективности управления образовательным процессом в целом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Конструктивное поведение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Конструктивным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признают поведение человека, направленное как на разрешение неизбежно периодически возникающих противоречий в отношениях людей, 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так и на сохранение добрых отношений, нивелирование негативных последствий разногласий, стремление к достижению взаимопонимания, сохранение взаимоуважения</a:t>
            </a:r>
          </a:p>
          <a:p>
            <a:pPr algn="just"/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Поведение любого человека зависит от доминирующих в данное время потребностей, их иерархии, силы мотивов достижения и степени противодействия окружающих людей  </a:t>
            </a:r>
          </a:p>
          <a:p>
            <a:pPr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	Развитие конструктивного поведения протекает по трем основным  направлениям психологических структур и характеристик: </a:t>
            </a:r>
          </a:p>
          <a:p>
            <a:pPr algn="just"/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мотивационно-ценностные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ориентации </a:t>
            </a: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(направленность личности)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эмоционально-волевая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саморегуляция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(произвольное управление поведением, эмоциональная устойчивость, способность к волевым усилиям)</a:t>
            </a:r>
            <a:r>
              <a:rPr lang="en-US" sz="29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коммуникативная компетентность </a:t>
            </a: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Г. Н.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Малюченко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1996)</a:t>
            </a:r>
          </a:p>
          <a:p>
            <a:pPr algn="just"/>
            <a:endParaRPr lang="ru-RU" sz="29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 меньше разрыв между уровнями развития этих трех функциональных блоков в структуре личности, тем выше вероятность достижения возможности формирования конструктивного поведения</a:t>
            </a:r>
          </a:p>
          <a:p>
            <a:endParaRPr lang="ru-RU" dirty="0"/>
          </a:p>
        </p:txBody>
      </p:sp>
      <p:pic>
        <p:nvPicPr>
          <p:cNvPr id="4" name="Picture 2" descr="C:\Documents and Settings\User\Рабочий стол\smile_1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20688"/>
            <a:ext cx="390534" cy="468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Autofit/>
          </a:bodyPr>
          <a:lstStyle/>
          <a:p>
            <a:r>
              <a:rPr lang="ru-RU" sz="5200" b="1" dirty="0" smtClean="0">
                <a:solidFill>
                  <a:srgbClr val="CC0099"/>
                </a:solidFill>
                <a:latin typeface="Monotype Corsiva" pitchFamily="66" charset="0"/>
                <a:cs typeface="Times New Roman" pitchFamily="18" charset="0"/>
              </a:rPr>
              <a:t>Желаем отличного летнего отдыха, успешного сотрудничества и большого семейного  счастья </a:t>
            </a:r>
          </a:p>
          <a:p>
            <a:pPr>
              <a:buNone/>
            </a:pPr>
            <a:r>
              <a:rPr lang="ru-RU" sz="5200" b="1" dirty="0" smtClean="0">
                <a:solidFill>
                  <a:srgbClr val="CC0099"/>
                </a:solidFill>
                <a:latin typeface="Monotype Corsiva" pitchFamily="66" charset="0"/>
                <a:cs typeface="Times New Roman" pitchFamily="18" charset="0"/>
              </a:rPr>
              <a:t>	Вам и детям!</a:t>
            </a:r>
            <a:endParaRPr lang="ru-RU" sz="5200" b="1" dirty="0">
              <a:solidFill>
                <a:srgbClr val="CC0099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User\Рабочий стол\smile_15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2420888"/>
            <a:ext cx="504056" cy="604866"/>
          </a:xfrm>
          <a:prstGeom prst="rect">
            <a:avLst/>
          </a:prstGeom>
          <a:noFill/>
        </p:spPr>
      </p:pic>
      <p:pic>
        <p:nvPicPr>
          <p:cNvPr id="5" name="Picture 2" descr="C:\Documents and Settings\User\Рабочий стол\smile_15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509120"/>
            <a:ext cx="504056" cy="604866"/>
          </a:xfrm>
          <a:prstGeom prst="rect">
            <a:avLst/>
          </a:prstGeom>
          <a:noFill/>
        </p:spPr>
      </p:pic>
      <p:pic>
        <p:nvPicPr>
          <p:cNvPr id="6" name="Picture 2" descr="C:\Documents and Settings\User\Рабочий стол\smile_15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5805264"/>
            <a:ext cx="504056" cy="604866"/>
          </a:xfrm>
          <a:prstGeom prst="rect">
            <a:avLst/>
          </a:prstGeom>
          <a:noFill/>
        </p:spPr>
      </p:pic>
      <p:pic>
        <p:nvPicPr>
          <p:cNvPr id="7" name="Picture 2" descr="C:\Documents and Settings\User\Рабочий стол\smile_15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764704"/>
            <a:ext cx="504056" cy="604866"/>
          </a:xfrm>
          <a:prstGeom prst="rect">
            <a:avLst/>
          </a:prstGeom>
          <a:noFill/>
        </p:spPr>
      </p:pic>
      <p:pic>
        <p:nvPicPr>
          <p:cNvPr id="8" name="Picture 2" descr="C:\Documents and Settings\User\Рабочий стол\smile_15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332656"/>
            <a:ext cx="504056" cy="604866"/>
          </a:xfrm>
          <a:prstGeom prst="rect">
            <a:avLst/>
          </a:prstGeom>
          <a:noFill/>
        </p:spPr>
      </p:pic>
      <p:pic>
        <p:nvPicPr>
          <p:cNvPr id="9" name="Picture 2" descr="C:\Documents and Settings\User\Рабочий стол\smile_15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32656"/>
            <a:ext cx="504056" cy="604866"/>
          </a:xfrm>
          <a:prstGeom prst="rect">
            <a:avLst/>
          </a:prstGeom>
          <a:noFill/>
        </p:spPr>
      </p:pic>
      <p:pic>
        <p:nvPicPr>
          <p:cNvPr id="10" name="Picture 2" descr="C:\Documents and Settings\User\Рабочий стол\smile_15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340768"/>
            <a:ext cx="504056" cy="604866"/>
          </a:xfrm>
          <a:prstGeom prst="rect">
            <a:avLst/>
          </a:prstGeom>
          <a:noFill/>
        </p:spPr>
      </p:pic>
      <p:pic>
        <p:nvPicPr>
          <p:cNvPr id="11" name="Picture 2" descr="C:\Documents and Settings\User\Рабочий стол\smile_15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501008"/>
            <a:ext cx="504056" cy="604866"/>
          </a:xfrm>
          <a:prstGeom prst="rect">
            <a:avLst/>
          </a:prstGeom>
          <a:noFill/>
        </p:spPr>
      </p:pic>
      <p:pic>
        <p:nvPicPr>
          <p:cNvPr id="12" name="Picture 2" descr="C:\Documents and Settings\User\Рабочий стол\smile_15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5661248"/>
            <a:ext cx="504056" cy="604866"/>
          </a:xfrm>
          <a:prstGeom prst="rect">
            <a:avLst/>
          </a:prstGeom>
          <a:noFill/>
        </p:spPr>
      </p:pic>
      <p:pic>
        <p:nvPicPr>
          <p:cNvPr id="13" name="Picture 2" descr="C:\Documents and Settings\User\Рабочий стол\smile_15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980728"/>
            <a:ext cx="504056" cy="6048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86409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Неконструктивное 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(деструктивное)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оведение   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196752"/>
            <a:ext cx="7632848" cy="5544616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Неконструктивное поведение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(деструктивное)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направлено не на разрешение противоречия, а на противоборство с людей. Оно разрушает добрые отношения, усиливает негативные последствия разногласий, снижает возможность взаимопонимания, разрушает  взаимное уважение</a:t>
            </a:r>
          </a:p>
          <a:p>
            <a:pPr algn="just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Чтобы не провоцировать конфликтное поведение окружающих, нужно учитывать, что поведение человека всегда  зависит от доминирующих в данное время потребностей, их иерархии, силы мотивов достижения и степени противодействия окружающих людей  и условий</a:t>
            </a:r>
          </a:p>
        </p:txBody>
      </p:sp>
      <p:pic>
        <p:nvPicPr>
          <p:cNvPr id="4" name="Picture 2" descr="C:\Documents and Settings\User\Рабочий стол\smile_15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92696"/>
            <a:ext cx="330527" cy="396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86409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Неконструктивное 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(деструктивное)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оведение   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268760"/>
            <a:ext cx="7818072" cy="5472608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Вероятность развития деструктивного поведения зависит от степени удовлетворенности базовых потребностей человека, а также, от трех основных  направлений психологических структур и характеристик: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доминирования эгоцентричных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мотивационно-ценностных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ориентаций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(направленность личности)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уровня эмоционально-волевой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(отрицательно влияют низкий уровень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произвольного управления поведением, эмоциональная неустойчивость, снижение способности к волевым усилиям)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недостаточная коммуникативная компетентность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(Г. Н.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Малюченко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1996)</a:t>
            </a:r>
          </a:p>
          <a:p>
            <a:pPr algn="just"/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Чем больше разрыв между уровнями развития этих трех функциональных блоков в структуре личности, тем ниже вероятность достижения возможности формирования конструктивного поведения</a:t>
            </a:r>
          </a:p>
          <a:p>
            <a:endParaRPr lang="ru-RU" sz="2000" dirty="0"/>
          </a:p>
        </p:txBody>
      </p:sp>
      <p:pic>
        <p:nvPicPr>
          <p:cNvPr id="4" name="Picture 2" descr="C:\Documents and Settings\User\Рабочий стол\smile_15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692696"/>
            <a:ext cx="330527" cy="396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Деструктивное поведение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Деструктивное поведение связывают с нарушением базовых правил и это отличает такое поведение от обычных разногласий, которые время от времени возникают в ходе совместной работы между  здравомыслящими людьми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Деструктивно ведущие себя люди иногда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пытатюся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представить своё поведение как конструктивное, утверждая, например, что всего лишь стремятся к соблюдению нейтральной точки зрения или др.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Деструктивное поведение не направлено на решение вопросов или разногласий или на достижение общих целей</a:t>
            </a:r>
          </a:p>
          <a:p>
            <a:pPr algn="just"/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Часто, деструктивное поведение ведет к возникновению конфликтов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User\Рабочий стол\smile_15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326366"/>
            <a:ext cx="432048" cy="5184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«конфликт»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имеет латинское происхождение “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conflictus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 - столкновение (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столкновение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несовпадение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взглядов, интересов, потребностей и мотивов)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447800"/>
            <a:ext cx="7560840" cy="48006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None/>
            </a:pP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Характерно, что оно практически в неизменном виде звучит на других языках </a:t>
            </a: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conflict</a:t>
            </a: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— англ., </a:t>
            </a:r>
            <a:r>
              <a:rPr lang="ru-RU" sz="14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konflikt</a:t>
            </a: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— нем., </a:t>
            </a:r>
            <a:r>
              <a:rPr lang="ru-RU" sz="14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conflit</a:t>
            </a: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4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фран</a:t>
            </a: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just"/>
            <a:endParaRPr lang="ru-RU" sz="1400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Сущность конфликта</a:t>
            </a: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Конфликт состоит в </a:t>
            </a:r>
            <a:r>
              <a:rPr lang="ru-RU" sz="2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противоречии,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противоборстве,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противостоянии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существующем между двумя или более сторонами</a:t>
            </a:r>
          </a:p>
          <a:p>
            <a:pPr algn="just"/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этом, конфликт может быть связан с несовпадением интересов, и являться естественном или неизбежным следствием человеческих отношений</a:t>
            </a:r>
          </a:p>
          <a:p>
            <a:pPr algn="just"/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Важно, чтобы периодическое несовпадение интересов (конфликт интересов) не разрушали отношения между людьми и не наносили вред развитию детей</a:t>
            </a:r>
          </a:p>
          <a:p>
            <a:pPr algn="just"/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786112" cy="201622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разрушению отношений приводят  не разногласия, а невозможность разрешить конфликт 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(достичь важной для человека цели, удовлетворить потребности, решить жизненно важные вопросы)</a:t>
            </a:r>
            <a:endParaRPr lang="ru-RU" sz="2000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132856"/>
            <a:ext cx="8106104" cy="411554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None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Font typeface="Wingdings" pitchFamily="2" charset="2"/>
              <a:buNone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Конфликт может быть разрешен, если усилия направлены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решение проблемы,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т.е. люди преодолевают проблему, а не борются и друг с другом</a:t>
            </a:r>
          </a:p>
          <a:p>
            <a:pPr algn="just">
              <a:buFont typeface="Wingdings" pitchFamily="2" charset="2"/>
              <a:buNone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Конфликт как столкновение интересов  может привести к изменению отношений , в том числе, положительных (лучшему пониманию ситуации, уточнению противоположного мнения,  пониманию и удовлетворению потребностей  слабой стороны и т.п.)</a:t>
            </a:r>
          </a:p>
          <a:p>
            <a:endParaRPr lang="ru-RU" sz="24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Возможные причины конфликтов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12776"/>
            <a:ext cx="7632848" cy="4835624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Различное восприятие событий</a:t>
            </a:r>
          </a:p>
          <a:p>
            <a:pPr algn="just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Различные цели и методы их достижения, различные ожидания или не оправдавшиеся ожидания</a:t>
            </a:r>
          </a:p>
          <a:p>
            <a:pPr algn="just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Непонимание или неверные предположения</a:t>
            </a:r>
          </a:p>
          <a:p>
            <a:pPr algn="just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Не согласующиеся интересы</a:t>
            </a:r>
          </a:p>
          <a:p>
            <a:pPr algn="just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Дефицит времени</a:t>
            </a:r>
          </a:p>
          <a:p>
            <a:pPr algn="just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Имущественные споры и финансовые разногласия</a:t>
            </a:r>
          </a:p>
          <a:p>
            <a:pPr algn="just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Противоположные позиции, взгляды, убеждения и т.д., т.п.</a:t>
            </a:r>
          </a:p>
          <a:p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User\Рабочий стол\smile_1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692696"/>
            <a:ext cx="510547" cy="612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Типология конфликтов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None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В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ыделяются следующие типы конфликтов: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внутриличностный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;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 межличностный;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 конфликт между личностью и группой;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 межгрупповой конфликт</a:t>
            </a:r>
          </a:p>
          <a:p>
            <a:pPr algn="ctr"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Конфликт проходит следующие этапы развития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возникновение объективной конфликтной ситуации </a:t>
            </a:r>
          </a:p>
          <a:p>
            <a:pPr algn="just"/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(или </a:t>
            </a:r>
            <a:r>
              <a:rPr lang="ru-RU" sz="2400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предконфликтной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ситуации);</a:t>
            </a:r>
          </a:p>
          <a:p>
            <a:pPr algn="just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осознание ситуации как противоречивой </a:t>
            </a:r>
          </a:p>
          <a:p>
            <a:pPr algn="just"/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(или конфликтной)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конфликтное взаимодействие  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(собственно конфликт)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разрешение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конфликта</a:t>
            </a:r>
          </a:p>
          <a:p>
            <a:pPr algn="just"/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</a:endParaRPr>
          </a:p>
          <a:p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2" descr="C:\Documents and Settings\User\Рабочий стол\smile_1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5661248"/>
            <a:ext cx="420047" cy="504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342</TotalTime>
  <Words>788</Words>
  <Application>Microsoft Office PowerPoint</Application>
  <PresentationFormat>Экран (4:3)</PresentationFormat>
  <Paragraphs>118</Paragraphs>
  <Slides>20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ГБОУ ДОД Центр внешкольной работы  Фрунзенского района Санкт-Петербурга</vt:lpstr>
      <vt:lpstr>Конструктивное поведение</vt:lpstr>
      <vt:lpstr>Неконструктивное (деструктивное) поведение    </vt:lpstr>
      <vt:lpstr>Неконструктивное (деструктивное) поведение    </vt:lpstr>
      <vt:lpstr>Деструктивное поведение</vt:lpstr>
      <vt:lpstr>Слово «конфликт» имеет латинское происхождение “conflictus” - столкновение (столкновение или несовпадение взглядов, интересов, потребностей и мотивов)</vt:lpstr>
      <vt:lpstr>К разрушению отношений приводят  не разногласия, а невозможность разрешить конфликт  (достичь важной для человека цели, удовлетворить потребности, решить жизненно важные вопросы)</vt:lpstr>
      <vt:lpstr>Возможные причины конфликтов</vt:lpstr>
      <vt:lpstr>Типология конфликтов</vt:lpstr>
      <vt:lpstr>Возможные способы разрешения спорных  (или конфликтных) ситуаций Типология стилей поведения </vt:lpstr>
      <vt:lpstr>Слайд 11</vt:lpstr>
      <vt:lpstr>  </vt:lpstr>
      <vt:lpstr>Функциональные и дисфункциональные  последствия конфликтов</vt:lpstr>
      <vt:lpstr>Функциональные и дисфункциональные  последствия конфликтов</vt:lpstr>
      <vt:lpstr>Дисфункциональные  последствия конфликтов</vt:lpstr>
      <vt:lpstr>Слайд 16</vt:lpstr>
      <vt:lpstr>Слайд 17</vt:lpstr>
      <vt:lpstr>Слайд 18</vt:lpstr>
      <vt:lpstr>Часто дети не располагают опытом, необходимым для разрешения сложных противоречивых ситуаций  Им ещё только предстоит сформировать конструктивные  формы поведения</vt:lpstr>
      <vt:lpstr>Слайд 20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Анастасия</cp:lastModifiedBy>
  <cp:revision>79</cp:revision>
  <dcterms:created xsi:type="dcterms:W3CDTF">2013-12-06T10:00:31Z</dcterms:created>
  <dcterms:modified xsi:type="dcterms:W3CDTF">2014-05-26T09:29:55Z</dcterms:modified>
</cp:coreProperties>
</file>